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16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8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4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9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1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0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1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8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3464-FB46-2041-A3D5-C27279BAB5D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C8355-46D7-8742-B05C-296BDB2DB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7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115" y="213704"/>
            <a:ext cx="6484080" cy="8435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500" dirty="0" smtClean="0">
                <a:latin typeface="KG Neatly Printed"/>
                <a:cs typeface="KG Neatly Printed"/>
              </a:rPr>
              <a:t>Dear Families,</a:t>
            </a:r>
          </a:p>
          <a:p>
            <a:pPr>
              <a:lnSpc>
                <a:spcPct val="80000"/>
              </a:lnSpc>
            </a:pPr>
            <a:r>
              <a:rPr lang="en-US" sz="1500" dirty="0">
                <a:latin typeface="KG Neatly Printed"/>
                <a:cs typeface="KG Neatly Printed"/>
              </a:rPr>
              <a:t>	</a:t>
            </a:r>
            <a:r>
              <a:rPr lang="en-US" sz="1500" dirty="0" smtClean="0">
                <a:latin typeface="KG Neatly Printed"/>
                <a:cs typeface="KG Neatly Printed"/>
              </a:rPr>
              <a:t>As our school year begins, I’d like to introduce the homework system that will be in place this year. </a:t>
            </a:r>
          </a:p>
          <a:p>
            <a:pPr>
              <a:lnSpc>
                <a:spcPct val="80000"/>
              </a:lnSpc>
            </a:pPr>
            <a:r>
              <a:rPr lang="en-US" sz="1500" dirty="0" smtClean="0">
                <a:latin typeface="KG Neatly Printed"/>
                <a:cs typeface="KG Neatly Printed"/>
              </a:rPr>
              <a:t>	Research increasingly shows that too much homework in the early grades has negative results. The recommended amount of homework for elementary students is 10 minutes per grade level; however, K-2 students (on average) receive almost 3 times this much!</a:t>
            </a:r>
          </a:p>
          <a:p>
            <a:pPr>
              <a:lnSpc>
                <a:spcPct val="80000"/>
              </a:lnSpc>
            </a:pPr>
            <a:endParaRPr lang="en-US" sz="1400" dirty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endParaRPr lang="en-US" sz="1400" dirty="0" smtClean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endParaRPr lang="en-US" sz="1400" dirty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endParaRPr lang="en-US" sz="1400" dirty="0" smtClean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endParaRPr lang="en-US" sz="1400" dirty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endParaRPr lang="en-US" sz="1400" dirty="0" smtClean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endParaRPr lang="en-US" sz="1400" dirty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endParaRPr lang="en-US" sz="1400" dirty="0" smtClean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r>
              <a:rPr lang="en-US" sz="1400" dirty="0" smtClean="0">
                <a:latin typeface="KG Neatly Printed"/>
                <a:cs typeface="KG Neatly Printed"/>
              </a:rPr>
              <a:t>	</a:t>
            </a:r>
            <a:endParaRPr lang="en-US" sz="1400" dirty="0" smtClean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endParaRPr lang="en-US" sz="1400" dirty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endParaRPr lang="en-US" sz="1600" dirty="0" smtClean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KG Neatly Printed"/>
                <a:cs typeface="KG Neatly Printed"/>
              </a:rPr>
              <a:t>In </a:t>
            </a:r>
            <a:r>
              <a:rPr lang="en-US" sz="1600" dirty="0" smtClean="0">
                <a:latin typeface="KG Neatly Printed"/>
                <a:cs typeface="KG Neatly Printed"/>
              </a:rPr>
              <a:t>addition to too much homework, families today have increasingly less time to spend together due to busy work, school, and extracurricular schedules. 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KG Neatly Printed"/>
                <a:cs typeface="KG Neatly Printed"/>
              </a:rPr>
              <a:t>	The homework overload along with the time shortage has proven to result in negative feelings toward school, family and student frustration, and a poor self image.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KG Neatly Printed"/>
                <a:cs typeface="KG Neatly Printed"/>
              </a:rPr>
              <a:t>	To combat this growing problem, our classroom will participate in Un-Homework. Un-Homework is a friendly homework alternative that offers the following:</a:t>
            </a:r>
          </a:p>
          <a:p>
            <a:pPr marL="457200" indent="-457200">
              <a:lnSpc>
                <a:spcPct val="80000"/>
              </a:lnSpc>
              <a:buFont typeface="Arial"/>
              <a:buChar char="•"/>
            </a:pPr>
            <a:r>
              <a:rPr lang="en-US" sz="1600" dirty="0" smtClean="0">
                <a:latin typeface="KG Neatly Printed"/>
                <a:cs typeface="KG Neatly Printed"/>
              </a:rPr>
              <a:t>Student Choice (Un-Homework is </a:t>
            </a:r>
            <a:r>
              <a:rPr lang="en-US" sz="1600" b="1" u="sng" dirty="0" smtClean="0">
                <a:latin typeface="KG Neatly Printed"/>
                <a:cs typeface="KG Neatly Printed"/>
              </a:rPr>
              <a:t>not graded</a:t>
            </a:r>
            <a:r>
              <a:rPr lang="en-US" sz="1600" b="1" dirty="0" smtClean="0">
                <a:latin typeface="KG Neatly Printed"/>
                <a:cs typeface="KG Neatly Printed"/>
              </a:rPr>
              <a:t> </a:t>
            </a:r>
            <a:r>
              <a:rPr lang="en-US" sz="1600" dirty="0" smtClean="0">
                <a:latin typeface="KG Neatly Printed"/>
                <a:cs typeface="KG Neatly Printed"/>
              </a:rPr>
              <a:t>or mandatory)</a:t>
            </a:r>
          </a:p>
          <a:p>
            <a:pPr marL="457200" indent="-457200">
              <a:lnSpc>
                <a:spcPct val="80000"/>
              </a:lnSpc>
              <a:buFont typeface="Arial"/>
              <a:buChar char="•"/>
            </a:pPr>
            <a:r>
              <a:rPr lang="en-US" sz="1600" dirty="0" smtClean="0">
                <a:latin typeface="KG Neatly Printed"/>
                <a:cs typeface="KG Neatly Printed"/>
              </a:rPr>
              <a:t>Incentives (Students are not punished for not doing homework; in fact, they earn chances for </a:t>
            </a:r>
            <a:r>
              <a:rPr lang="en-US" sz="1600" b="1" u="sng" dirty="0" smtClean="0">
                <a:latin typeface="KG Neatly Printed"/>
                <a:cs typeface="KG Neatly Printed"/>
              </a:rPr>
              <a:t>reward</a:t>
            </a:r>
            <a:r>
              <a:rPr lang="en-US" sz="1600" dirty="0" smtClean="0">
                <a:latin typeface="KG Neatly Printed"/>
                <a:cs typeface="KG Neatly Printed"/>
              </a:rPr>
              <a:t> by choosing to do the work)</a:t>
            </a:r>
          </a:p>
          <a:p>
            <a:pPr marL="457200" indent="-457200">
              <a:lnSpc>
                <a:spcPct val="80000"/>
              </a:lnSpc>
              <a:buFont typeface="Arial"/>
              <a:buChar char="•"/>
            </a:pPr>
            <a:r>
              <a:rPr lang="en-US" sz="1600" dirty="0" smtClean="0">
                <a:latin typeface="KG Neatly Printed"/>
                <a:cs typeface="KG Neatly Printed"/>
              </a:rPr>
              <a:t>Saved Time (Choices offered are </a:t>
            </a:r>
            <a:r>
              <a:rPr lang="en-US" sz="1600" b="1" u="sng" dirty="0" smtClean="0">
                <a:latin typeface="KG Neatly Printed"/>
                <a:cs typeface="KG Neatly Printed"/>
              </a:rPr>
              <a:t>brief, hands-on</a:t>
            </a:r>
            <a:r>
              <a:rPr lang="en-US" sz="1600" dirty="0" smtClean="0">
                <a:latin typeface="KG Neatly Printed"/>
                <a:cs typeface="KG Neatly Printed"/>
              </a:rPr>
              <a:t>, explorations that will eliminate frustration and encourage empowered learning!)</a:t>
            </a:r>
          </a:p>
          <a:p>
            <a:pPr>
              <a:lnSpc>
                <a:spcPct val="80000"/>
              </a:lnSpc>
            </a:pPr>
            <a:r>
              <a:rPr lang="en-US" sz="1600" dirty="0" smtClean="0">
                <a:latin typeface="KG Neatly Printed"/>
                <a:cs typeface="KG Neatly Printed"/>
              </a:rPr>
              <a:t>For details about this program, please see the following page. If you have questions regarding Un-Homework, please contact me! Thank you</a:t>
            </a:r>
            <a:r>
              <a:rPr lang="en-US" sz="1600" dirty="0" smtClean="0">
                <a:latin typeface="KG Neatly Printed"/>
                <a:cs typeface="KG Neatly Printed"/>
              </a:rPr>
              <a:t>!</a:t>
            </a:r>
          </a:p>
          <a:p>
            <a:pPr>
              <a:lnSpc>
                <a:spcPct val="80000"/>
              </a:lnSpc>
            </a:pPr>
            <a:endParaRPr lang="en-US" sz="1600" dirty="0">
              <a:latin typeface="KG Neatly Printed"/>
              <a:cs typeface="KG Neatly Printed"/>
            </a:endParaRPr>
          </a:p>
          <a:p>
            <a:pPr>
              <a:lnSpc>
                <a:spcPct val="80000"/>
              </a:lnSpc>
            </a:pPr>
            <a:r>
              <a:rPr lang="en-US" sz="1600" b="1" u="sng" dirty="0" smtClean="0">
                <a:latin typeface="KG Neatly Printed"/>
                <a:cs typeface="KG Neatly Printed"/>
              </a:rPr>
              <a:t>Each week you should expect the following homework assignments: </a:t>
            </a:r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sz="1600" dirty="0" smtClean="0">
                <a:latin typeface="KG Neatly Printed"/>
                <a:cs typeface="KG Neatly Printed"/>
              </a:rPr>
              <a:t>Read 20 minutes each night</a:t>
            </a:r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sz="1600" dirty="0" smtClean="0">
                <a:latin typeface="KG Neatly Printed"/>
                <a:cs typeface="KG Neatly Printed"/>
              </a:rPr>
              <a:t>Study  math facts, phonics, and vocabulary on study guide</a:t>
            </a:r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sz="1600" dirty="0" smtClean="0">
                <a:latin typeface="KG Neatly Printed"/>
                <a:cs typeface="KG Neatly Printed"/>
              </a:rPr>
              <a:t>UN-Homework</a:t>
            </a:r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sz="1600" dirty="0" smtClean="0">
                <a:latin typeface="KG Neatly Printed"/>
                <a:cs typeface="KG Neatly Printed"/>
              </a:rPr>
              <a:t>Other written homework will be assigned on an as needed basis. </a:t>
            </a:r>
            <a:endParaRPr lang="en-US" sz="1600" dirty="0">
              <a:latin typeface="KG Neatly Printed"/>
              <a:cs typeface="KG Neatly Printed"/>
            </a:endParaRPr>
          </a:p>
        </p:txBody>
      </p:sp>
      <p:pic>
        <p:nvPicPr>
          <p:cNvPr id="5" name="Picture 4" descr="hwtime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3"/>
          <a:stretch/>
        </p:blipFill>
        <p:spPr>
          <a:xfrm>
            <a:off x="2506732" y="1570736"/>
            <a:ext cx="1687866" cy="16286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592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752" y="247820"/>
            <a:ext cx="2824251" cy="1028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500" dirty="0" smtClean="0">
                <a:latin typeface="KG Neatly Printed"/>
                <a:cs typeface="KG Neatly Printed"/>
              </a:rPr>
              <a:t>Students will receive 5 choices per week.</a:t>
            </a:r>
            <a:endParaRPr lang="en-US" sz="2500" dirty="0">
              <a:latin typeface="KG Neatly Printed"/>
              <a:cs typeface="KG Neatly Printe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115" y="200508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KG PDX Blocks"/>
                <a:cs typeface="KG PDX Blocks"/>
              </a:rPr>
              <a:t>1</a:t>
            </a:r>
            <a:endParaRPr lang="en-US" sz="4000" dirty="0">
              <a:latin typeface="KG PDX Blocks"/>
              <a:cs typeface="KG PDX Block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695" y="3973927"/>
            <a:ext cx="2824251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500" dirty="0" smtClean="0">
                <a:latin typeface="KG Neatly Printed"/>
                <a:cs typeface="KG Neatly Printed"/>
              </a:rPr>
              <a:t>Students can choose 0-5 choices to complete weekly. Each time a choice is completed, he/she will fill out a raffle ticket along with parent initials</a:t>
            </a:r>
            <a:r>
              <a:rPr lang="en-US" sz="3200" dirty="0" smtClean="0">
                <a:latin typeface="KG Neatly Printed"/>
                <a:cs typeface="KG Neatly Printed"/>
              </a:rPr>
              <a:t>.</a:t>
            </a:r>
            <a:endParaRPr lang="en-US" sz="3200" dirty="0">
              <a:latin typeface="KG Neatly Printed"/>
              <a:cs typeface="KG Neatly Printe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634" y="3926615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PDX Blocks"/>
                <a:cs typeface="KG PDX Blocks"/>
              </a:rPr>
              <a:t>2</a:t>
            </a:r>
          </a:p>
        </p:txBody>
      </p:sp>
      <p:pic>
        <p:nvPicPr>
          <p:cNvPr id="6" name="Picture 5" descr="Slide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58" y="1538430"/>
            <a:ext cx="1596500" cy="20665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Slide0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71" t="76418"/>
          <a:stretch/>
        </p:blipFill>
        <p:spPr>
          <a:xfrm rot="5400000">
            <a:off x="1076467" y="7051198"/>
            <a:ext cx="1359902" cy="20934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26944" y="237048"/>
            <a:ext cx="2824251" cy="195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500" dirty="0" smtClean="0">
                <a:latin typeface="KG Neatly Printed"/>
                <a:cs typeface="KG Neatly Printed"/>
              </a:rPr>
              <a:t>Students will bring in their raffle tickets by Friday every week to be entered into the Learning Lotto. </a:t>
            </a:r>
            <a:endParaRPr lang="en-US" sz="2500" dirty="0">
              <a:latin typeface="KG Neatly Printed"/>
              <a:cs typeface="KG Neatly Printe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2307" y="200508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PDX Blocks"/>
                <a:cs typeface="KG PDX Blocks"/>
              </a:rPr>
              <a:t>3</a:t>
            </a:r>
          </a:p>
        </p:txBody>
      </p:sp>
      <p:pic>
        <p:nvPicPr>
          <p:cNvPr id="10" name="Picture 9" descr="Slide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14" y="5658491"/>
            <a:ext cx="2134793" cy="28463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Slide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14" y="2326338"/>
            <a:ext cx="2051319" cy="15384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368821" y="3926615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KG PDX Blocks"/>
                <a:cs typeface="KG PDX Blocks"/>
              </a:rPr>
              <a:t>4</a:t>
            </a:r>
            <a:endParaRPr lang="en-US" sz="4000" dirty="0">
              <a:latin typeface="KG PDX Blocks"/>
              <a:cs typeface="KG PDX Block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26944" y="3973927"/>
            <a:ext cx="2824251" cy="1028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500" dirty="0" smtClean="0">
                <a:latin typeface="KG Neatly Printed"/>
                <a:cs typeface="KG Neatly Printed"/>
              </a:rPr>
              <a:t>A winner will be pulled each week to choose a prize. </a:t>
            </a:r>
            <a:endParaRPr lang="en-US" sz="3200" dirty="0">
              <a:latin typeface="KG Neatly Printed"/>
              <a:cs typeface="KG Neatly Printed"/>
            </a:endParaRPr>
          </a:p>
        </p:txBody>
      </p:sp>
    </p:spTree>
    <p:extLst>
      <p:ext uri="{BB962C8B-B14F-4D97-AF65-F5344CB8AC3E}">
        <p14:creationId xmlns:p14="http://schemas.microsoft.com/office/powerpoint/2010/main" val="82456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78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Waters</dc:creator>
  <cp:lastModifiedBy>Gavin McDaniel</cp:lastModifiedBy>
  <cp:revision>6</cp:revision>
  <dcterms:created xsi:type="dcterms:W3CDTF">2016-07-29T18:16:36Z</dcterms:created>
  <dcterms:modified xsi:type="dcterms:W3CDTF">2016-08-22T12:53:48Z</dcterms:modified>
</cp:coreProperties>
</file>